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45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83587"/>
            <a:ext cx="75564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900" b="1" dirty="0" err="1">
                <a:solidFill>
                  <a:srgbClr val="F95F88"/>
                </a:solidFill>
                <a:latin typeface="Times New Roman" panose="02020603050405020304" pitchFamily="18" charset="0"/>
                <a:ea typeface="Petrona Bold" pitchFamily="34" charset="-122"/>
                <a:cs typeface="Times New Roman" panose="02020603050405020304" pitchFamily="18" charset="0"/>
              </a:rPr>
              <a:t>SkillCraft</a:t>
            </a: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 تحليل معماري وتفاصيل التنفيذ</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4882991"/>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نظرة عميقة إلى البنية التقنية والتطبيقية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لمنصة</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SkillCraft</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436662" y="371951"/>
            <a:ext cx="3720346" cy="46505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ما هو SkillCraft؟</a:t>
            </a:r>
            <a:endParaRPr lang="en-US" sz="2900" dirty="0">
              <a:latin typeface="Times New Roman" panose="02020603050405020304" pitchFamily="18" charset="0"/>
              <a:cs typeface="Times New Roman" panose="02020603050405020304" pitchFamily="18" charset="0"/>
            </a:endParaRPr>
          </a:p>
        </p:txBody>
      </p:sp>
      <p:sp>
        <p:nvSpPr>
          <p:cNvPr id="3" name="Text 1"/>
          <p:cNvSpPr/>
          <p:nvPr/>
        </p:nvSpPr>
        <p:spPr>
          <a:xfrm>
            <a:off x="5290066" y="1175147"/>
            <a:ext cx="1860113" cy="232410"/>
          </a:xfrm>
          <a:prstGeom prst="rect">
            <a:avLst/>
          </a:prstGeom>
          <a:noFill/>
          <a:ln/>
        </p:spPr>
        <p:txBody>
          <a:bodyPr wrap="none" lIns="0" tIns="0" rIns="0" bIns="0" rtlCol="0" anchor="t"/>
          <a:lstStyle/>
          <a:p>
            <a:pPr marL="0" indent="0" algn="r" rtl="1">
              <a:lnSpc>
                <a:spcPts val="18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الفكرة الأساسية</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473393" y="1542812"/>
            <a:ext cx="6676787" cy="432673"/>
          </a:xfrm>
          <a:prstGeom prst="rect">
            <a:avLst/>
          </a:prstGeom>
          <a:noFill/>
          <a:ln/>
        </p:spPr>
        <p:txBody>
          <a:bodyPr wrap="square" lIns="0" tIns="0" rIns="0" bIns="0" rtlCol="0" anchor="t"/>
          <a:lstStyle/>
          <a:p>
            <a:pPr marL="0" indent="0" algn="r" rtl="1">
              <a:lnSpc>
                <a:spcPts val="1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SkillCraft هو تطبيق ويب حديث لتوجيه التعلم، مصمم لإرشاد المستخدمين عبر مسارات تعليمية منظمة تسمى "خرائط الطريق".</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5290066" y="2110740"/>
            <a:ext cx="1860113" cy="232410"/>
          </a:xfrm>
          <a:prstGeom prst="rect">
            <a:avLst/>
          </a:prstGeom>
          <a:noFill/>
          <a:ln/>
        </p:spPr>
        <p:txBody>
          <a:bodyPr wrap="none" lIns="0" tIns="0" rIns="0" bIns="0" rtlCol="0" anchor="t"/>
          <a:lstStyle/>
          <a:p>
            <a:pPr marL="0" indent="0" algn="r" rtl="1">
              <a:lnSpc>
                <a:spcPts val="18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المشكلة التي نحلها</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473393" y="2478405"/>
            <a:ext cx="6676787" cy="216337"/>
          </a:xfrm>
          <a:prstGeom prst="rect">
            <a:avLst/>
          </a:prstGeom>
          <a:noFill/>
          <a:ln/>
        </p:spPr>
        <p:txBody>
          <a:bodyPr wrap="none" lIns="0" tIns="0" rIns="0" bIns="0" rtlCol="0" anchor="t"/>
          <a:lstStyle/>
          <a:p>
            <a:pPr marL="0" indent="0" algn="r" rtl="1">
              <a:lnSpc>
                <a:spcPts val="1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يحل SkillCraft التحدي الشائع للمتعلمين الذاتيين: معرفة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ماذا</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يتعلمون و</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بأي ترتيب</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487841" y="1192054"/>
            <a:ext cx="6676787" cy="6676787"/>
          </a:xfrm>
          <a:prstGeom prst="rect">
            <a:avLst/>
          </a:prstGeom>
        </p:spPr>
      </p:pic>
      <p:sp>
        <p:nvSpPr>
          <p:cNvPr id="8" name="Text 5"/>
          <p:cNvSpPr/>
          <p:nvPr/>
        </p:nvSpPr>
        <p:spPr>
          <a:xfrm>
            <a:off x="473393" y="8173164"/>
            <a:ext cx="13683615" cy="216337"/>
          </a:xfrm>
          <a:prstGeom prst="rect">
            <a:avLst/>
          </a:prstGeom>
          <a:noFill/>
          <a:ln/>
        </p:spPr>
        <p:txBody>
          <a:bodyPr wrap="none" lIns="0" tIns="0" rIns="0" bIns="0" rtlCol="0" anchor="t"/>
          <a:lstStyle/>
          <a:p>
            <a:pPr marL="0" indent="0" algn="r">
              <a:lnSpc>
                <a:spcPts val="1700"/>
              </a:lnSpc>
              <a:buNone/>
            </a:pPr>
            <a:endParaRPr lang="en-US" sz="1050" dirty="0">
              <a:latin typeface="Times New Roman" panose="02020603050405020304" pitchFamily="18" charset="0"/>
              <a:cs typeface="Times New Roman" panose="02020603050405020304" pitchFamily="18" charset="0"/>
            </a:endParaRPr>
          </a:p>
        </p:txBody>
      </p:sp>
      <p:sp>
        <p:nvSpPr>
          <p:cNvPr id="9" name="Text 6"/>
          <p:cNvSpPr/>
          <p:nvPr/>
        </p:nvSpPr>
        <p:spPr>
          <a:xfrm>
            <a:off x="12296894" y="8592383"/>
            <a:ext cx="1860113" cy="232410"/>
          </a:xfrm>
          <a:prstGeom prst="rect">
            <a:avLst/>
          </a:prstGeom>
          <a:noFill/>
          <a:ln/>
        </p:spPr>
        <p:txBody>
          <a:bodyPr wrap="none" lIns="0" tIns="0" rIns="0" bIns="0" rtlCol="0" anchor="t"/>
          <a:lstStyle/>
          <a:p>
            <a:pPr marL="0" indent="0" algn="r" rtl="1">
              <a:lnSpc>
                <a:spcPts val="1800"/>
              </a:lnSpc>
              <a:buNone/>
            </a:pPr>
            <a:r>
              <a:rPr lang="en-US" sz="1450" b="1" dirty="0">
                <a:solidFill>
                  <a:srgbClr val="F95F88"/>
                </a:solidFill>
                <a:latin typeface="Times New Roman" panose="02020603050405020304" pitchFamily="18" charset="0"/>
                <a:ea typeface="Petrona Bold" pitchFamily="34" charset="-122"/>
                <a:cs typeface="Times New Roman" panose="02020603050405020304" pitchFamily="18" charset="0"/>
              </a:rPr>
              <a:t>رؤيتنا</a:t>
            </a:r>
            <a:endParaRPr lang="en-US" sz="1450" dirty="0">
              <a:latin typeface="Times New Roman" panose="02020603050405020304" pitchFamily="18" charset="0"/>
              <a:cs typeface="Times New Roman" panose="02020603050405020304" pitchFamily="18" charset="0"/>
            </a:endParaRPr>
          </a:p>
        </p:txBody>
      </p:sp>
      <p:sp>
        <p:nvSpPr>
          <p:cNvPr id="10" name="Text 7"/>
          <p:cNvSpPr/>
          <p:nvPr/>
        </p:nvSpPr>
        <p:spPr>
          <a:xfrm>
            <a:off x="473393" y="9027676"/>
            <a:ext cx="13683615" cy="216337"/>
          </a:xfrm>
          <a:prstGeom prst="rect">
            <a:avLst/>
          </a:prstGeom>
          <a:noFill/>
          <a:ln/>
        </p:spPr>
        <p:txBody>
          <a:bodyPr wrap="none" lIns="0" tIns="0" rIns="0" bIns="0" rtlCol="0" anchor="t"/>
          <a:lstStyle/>
          <a:p>
            <a:pPr marL="0" indent="0" algn="r" rtl="1">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أن نصبح المنصة المفضلة للأفراد لإتقان مهارات جديدة من خلال توفير رحلات تعلم واضحة، خطوة بخطوة، وجذابة بصريًا، معززة بتوليد المحتوى المدعوم بالذكاء الاصطناعي.</a:t>
            </a:r>
            <a:endParaRPr lang="en-US" sz="1050" dirty="0">
              <a:latin typeface="Times New Roman" panose="02020603050405020304" pitchFamily="18" charset="0"/>
              <a:cs typeface="Times New Roman" panose="02020603050405020304" pitchFamily="18" charset="0"/>
            </a:endParaRPr>
          </a:p>
        </p:txBody>
      </p:sp>
      <p:sp>
        <p:nvSpPr>
          <p:cNvPr id="11" name="Text 8"/>
          <p:cNvSpPr/>
          <p:nvPr/>
        </p:nvSpPr>
        <p:spPr>
          <a:xfrm>
            <a:off x="473393" y="9396174"/>
            <a:ext cx="13683615" cy="216337"/>
          </a:xfrm>
          <a:prstGeom prst="rect">
            <a:avLst/>
          </a:prstGeom>
          <a:noFill/>
          <a:ln/>
        </p:spPr>
        <p:txBody>
          <a:bodyPr wrap="none" lIns="0" tIns="0" rIns="0" bIns="0" rtlCol="0" anchor="t"/>
          <a:lstStyle/>
          <a:p>
            <a:pPr marL="0" indent="0" algn="r">
              <a:lnSpc>
                <a:spcPts val="1700"/>
              </a:lnSpc>
              <a:buNone/>
            </a:pPr>
            <a:endParaRPr 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597348" y="1426250"/>
            <a:ext cx="5807512" cy="725924"/>
          </a:xfrm>
          <a:prstGeom prst="rect">
            <a:avLst/>
          </a:prstGeom>
          <a:noFill/>
          <a:ln/>
        </p:spPr>
        <p:txBody>
          <a:bodyPr wrap="none" lIns="0" tIns="0" rIns="0" bIns="0" rtlCol="0" anchor="t"/>
          <a:lstStyle/>
          <a:p>
            <a:pPr marL="0" indent="0" algn="r" rtl="1">
              <a:lnSpc>
                <a:spcPts val="5700"/>
              </a:lnSpc>
              <a:buNone/>
            </a:pPr>
            <a:r>
              <a:rPr lang="en-US" sz="4550" b="1" dirty="0">
                <a:solidFill>
                  <a:srgbClr val="F95F88"/>
                </a:solidFill>
                <a:latin typeface="Times New Roman" panose="02020603050405020304" pitchFamily="18" charset="0"/>
                <a:ea typeface="Petrona Bold" pitchFamily="34" charset="-122"/>
                <a:cs typeface="Times New Roman" panose="02020603050405020304" pitchFamily="18" charset="0"/>
              </a:rPr>
              <a:t>نظرة عامة على بنية النظام</a:t>
            </a:r>
            <a:endParaRPr lang="en-US" sz="4550" dirty="0">
              <a:latin typeface="Times New Roman" panose="02020603050405020304" pitchFamily="18" charset="0"/>
              <a:cs typeface="Times New Roman" panose="02020603050405020304" pitchFamily="18" charset="0"/>
            </a:endParaRPr>
          </a:p>
        </p:txBody>
      </p:sp>
      <p:sp>
        <p:nvSpPr>
          <p:cNvPr id="4" name="Text 1"/>
          <p:cNvSpPr/>
          <p:nvPr/>
        </p:nvSpPr>
        <p:spPr>
          <a:xfrm>
            <a:off x="739140" y="2468880"/>
            <a:ext cx="7665720" cy="337899"/>
          </a:xfrm>
          <a:prstGeom prst="rect">
            <a:avLst/>
          </a:prstGeom>
          <a:noFill/>
          <a:ln/>
        </p:spPr>
        <p:txBody>
          <a:bodyPr wrap="non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يتكون SkillCraft من مكونين رئيسيين يعملان بتناغم لتقديم تجربة تعلم سلسة.</a:t>
            </a:r>
            <a:endParaRPr lang="en-US" sz="1650" dirty="0">
              <a:latin typeface="Times New Roman" panose="02020603050405020304" pitchFamily="18" charset="0"/>
              <a:cs typeface="Times New Roman" panose="02020603050405020304" pitchFamily="18" charset="0"/>
            </a:endParaRPr>
          </a:p>
        </p:txBody>
      </p:sp>
      <p:sp>
        <p:nvSpPr>
          <p:cNvPr id="5" name="Text 2"/>
          <p:cNvSpPr/>
          <p:nvPr/>
        </p:nvSpPr>
        <p:spPr>
          <a:xfrm>
            <a:off x="739140" y="3255407"/>
            <a:ext cx="3166229" cy="871061"/>
          </a:xfrm>
          <a:prstGeom prst="rect">
            <a:avLst/>
          </a:prstGeom>
          <a:noFill/>
          <a:ln/>
        </p:spPr>
        <p:txBody>
          <a:bodyPr wrap="square" lIns="0" tIns="0" rIns="0" bIns="0" rtlCol="0" anchor="t"/>
          <a:lstStyle/>
          <a:p>
            <a:pPr marL="0" indent="0" algn="r" rtl="1">
              <a:lnSpc>
                <a:spcPts val="3400"/>
              </a:lnSpc>
              <a:buNone/>
            </a:pP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الأمامية</a:t>
            </a: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العميل</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2700" dirty="0">
              <a:latin typeface="Times New Roman" panose="02020603050405020304" pitchFamily="18" charset="0"/>
              <a:cs typeface="Times New Roman" panose="02020603050405020304" pitchFamily="18" charset="0"/>
            </a:endParaRPr>
          </a:p>
        </p:txBody>
      </p:sp>
      <p:sp>
        <p:nvSpPr>
          <p:cNvPr id="6" name="Text 3"/>
          <p:cNvSpPr/>
          <p:nvPr/>
        </p:nvSpPr>
        <p:spPr>
          <a:xfrm>
            <a:off x="739140" y="4337566"/>
            <a:ext cx="3166229" cy="1351598"/>
          </a:xfrm>
          <a:prstGeom prst="rect">
            <a:avLst/>
          </a:prstGeom>
          <a:noFill/>
          <a:ln/>
        </p:spPr>
        <p:txBody>
          <a:bodyPr wrap="squar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مبنية باستخدام </a:t>
            </a: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 وهي مسؤولة عن واجهة المستخدم، تفاعل المستخدم، وإدارة الحالة من جانب العميل.</a:t>
            </a:r>
            <a:endParaRPr lang="en-US" sz="1650" dirty="0">
              <a:latin typeface="Times New Roman" panose="02020603050405020304" pitchFamily="18" charset="0"/>
              <a:cs typeface="Times New Roman" panose="02020603050405020304" pitchFamily="18" charset="0"/>
            </a:endParaRPr>
          </a:p>
        </p:txBody>
      </p:sp>
      <p:sp>
        <p:nvSpPr>
          <p:cNvPr id="7" name="Text 4"/>
          <p:cNvSpPr/>
          <p:nvPr/>
        </p:nvSpPr>
        <p:spPr>
          <a:xfrm>
            <a:off x="4178461" y="3234333"/>
            <a:ext cx="1157468" cy="1951125"/>
          </a:xfrm>
          <a:prstGeom prst="rect">
            <a:avLst/>
          </a:prstGeom>
          <a:noFill/>
          <a:ln/>
        </p:spPr>
        <p:txBody>
          <a:bodyPr wrap="square" lIns="0" tIns="0" rIns="0" bIns="0" rtlCol="0" anchor="t"/>
          <a:lstStyle/>
          <a:p>
            <a:pPr marL="0" indent="0" algn="l" rtl="1">
              <a:lnSpc>
                <a:spcPts val="2650"/>
              </a:lnSpc>
              <a:buNone/>
            </a:pP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REST API</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(HTTPS/JSON)</a:t>
            </a:r>
            <a:endParaRPr lang="en-US" sz="1650" dirty="0">
              <a:latin typeface="Times New Roman" panose="02020603050405020304" pitchFamily="18" charset="0"/>
              <a:cs typeface="Times New Roman" panose="02020603050405020304" pitchFamily="18" charset="0"/>
            </a:endParaRPr>
          </a:p>
        </p:txBody>
      </p:sp>
      <p:sp>
        <p:nvSpPr>
          <p:cNvPr id="8" name="Text 5"/>
          <p:cNvSpPr/>
          <p:nvPr/>
        </p:nvSpPr>
        <p:spPr>
          <a:xfrm>
            <a:off x="5253752" y="3255407"/>
            <a:ext cx="3166229" cy="871061"/>
          </a:xfrm>
          <a:prstGeom prst="rect">
            <a:avLst/>
          </a:prstGeom>
          <a:noFill/>
          <a:ln/>
        </p:spPr>
        <p:txBody>
          <a:bodyPr wrap="square" lIns="0" tIns="0" rIns="0" bIns="0" rtlCol="0" anchor="t"/>
          <a:lstStyle/>
          <a:p>
            <a:pPr marL="0" indent="0" algn="r" rtl="1">
              <a:lnSpc>
                <a:spcPts val="3400"/>
              </a:lnSpc>
              <a:buNone/>
            </a:pP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الخلفية</a:t>
            </a: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الخادم</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2700" dirty="0">
              <a:latin typeface="Times New Roman" panose="02020603050405020304" pitchFamily="18" charset="0"/>
              <a:cs typeface="Times New Roman" panose="02020603050405020304" pitchFamily="18" charset="0"/>
            </a:endParaRPr>
          </a:p>
        </p:txBody>
      </p:sp>
      <p:sp>
        <p:nvSpPr>
          <p:cNvPr id="9" name="Text 6"/>
          <p:cNvSpPr/>
          <p:nvPr/>
        </p:nvSpPr>
        <p:spPr>
          <a:xfrm>
            <a:off x="5253752" y="4337566"/>
            <a:ext cx="3166229" cy="1351598"/>
          </a:xfrm>
          <a:prstGeom prst="rect">
            <a:avLst/>
          </a:prstGeom>
          <a:noFill/>
          <a:ln/>
        </p:spPr>
        <p:txBody>
          <a:bodyPr wrap="squar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مبنية باستخدام </a:t>
            </a: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ASP.NET Core</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 وتتولى منطق الأعمال، استمرارية البيانات، والأمان. يوفر هذا الفصل مرونة وقابلية للتوسع.</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7708" y="556022"/>
            <a:ext cx="13214985" cy="1389936"/>
          </a:xfrm>
          <a:prstGeom prst="rect">
            <a:avLst/>
          </a:prstGeom>
          <a:noFill/>
          <a:ln/>
        </p:spPr>
        <p:txBody>
          <a:bodyPr wrap="square" lIns="0" tIns="0" rIns="0" bIns="0" rtlCol="0" anchor="t"/>
          <a:lstStyle/>
          <a:p>
            <a:pPr marL="0" indent="0" algn="r" rtl="1">
              <a:lnSpc>
                <a:spcPts val="5450"/>
              </a:lnSpc>
              <a:buNone/>
            </a:pPr>
            <a:r>
              <a:rPr lang="en-US" sz="4350" b="1" dirty="0">
                <a:solidFill>
                  <a:srgbClr val="F95F88"/>
                </a:solidFill>
                <a:latin typeface="Times New Roman" panose="02020603050405020304" pitchFamily="18" charset="0"/>
                <a:ea typeface="Petrona Bold" pitchFamily="34" charset="-122"/>
                <a:cs typeface="Times New Roman" panose="02020603050405020304" pitchFamily="18" charset="0"/>
              </a:rPr>
              <a:t>الغوص العميق في الواجهة الخلفية: الوحدة المتجانسة المعيارية</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07708" y="2350294"/>
            <a:ext cx="13214985" cy="646748"/>
          </a:xfrm>
          <a:prstGeom prst="rect">
            <a:avLst/>
          </a:prstGeom>
          <a:noFill/>
          <a:ln/>
        </p:spPr>
        <p:txBody>
          <a:bodyPr wrap="squar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لقد اخترنا بنية </a:t>
            </a:r>
            <a:r>
              <a:rPr lang="en-US" sz="1550" b="1" dirty="0">
                <a:solidFill>
                  <a:srgbClr val="272525"/>
                </a:solidFill>
                <a:latin typeface="Times New Roman" panose="02020603050405020304" pitchFamily="18" charset="0"/>
                <a:ea typeface="Inter" pitchFamily="34" charset="-122"/>
                <a:cs typeface="Times New Roman" panose="02020603050405020304" pitchFamily="18" charset="0"/>
              </a:rPr>
              <a:t>الوحدة المتجانسة المعيارية (Modular Monolith)</a:t>
            </a: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 في الواجهة الخلفية، والتي تجمع بين سهولة النشر لتطبيق متجانس وفوائد التنظيم لوحدات الخدمات المصغرة.</a:t>
            </a:r>
            <a:endParaRPr lang="en-US" sz="1550" dirty="0">
              <a:latin typeface="Times New Roman" panose="02020603050405020304" pitchFamily="18" charset="0"/>
              <a:cs typeface="Times New Roman" panose="02020603050405020304" pitchFamily="18" charset="0"/>
            </a:endParaRPr>
          </a:p>
        </p:txBody>
      </p:sp>
      <p:sp>
        <p:nvSpPr>
          <p:cNvPr id="4" name="Shape 2"/>
          <p:cNvSpPr/>
          <p:nvPr/>
        </p:nvSpPr>
        <p:spPr>
          <a:xfrm>
            <a:off x="7416284" y="3224451"/>
            <a:ext cx="6506408" cy="1848803"/>
          </a:xfrm>
          <a:prstGeom prst="roundRect">
            <a:avLst>
              <a:gd name="adj" fmla="val 4594"/>
            </a:avLst>
          </a:prstGeom>
          <a:solidFill>
            <a:srgbClr val="FDFAF7"/>
          </a:solidFill>
          <a:ln w="22860">
            <a:solidFill>
              <a:srgbClr val="C6BDDA"/>
            </a:solidFill>
            <a:prstDash val="solid"/>
          </a:ln>
        </p:spPr>
      </p:sp>
      <p:sp>
        <p:nvSpPr>
          <p:cNvPr id="5" name="Shape 3"/>
          <p:cNvSpPr/>
          <p:nvPr/>
        </p:nvSpPr>
        <p:spPr>
          <a:xfrm>
            <a:off x="7439144" y="3247311"/>
            <a:ext cx="6460688" cy="606623"/>
          </a:xfrm>
          <a:prstGeom prst="roundRect">
            <a:avLst>
              <a:gd name="adj" fmla="val 9478"/>
            </a:avLst>
          </a:prstGeom>
          <a:solidFill>
            <a:srgbClr val="E0D7F4"/>
          </a:solidFill>
          <a:ln/>
        </p:spPr>
      </p:sp>
      <p:sp>
        <p:nvSpPr>
          <p:cNvPr id="6" name="Text 4"/>
          <p:cNvSpPr/>
          <p:nvPr/>
        </p:nvSpPr>
        <p:spPr>
          <a:xfrm>
            <a:off x="10517862" y="3357205"/>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7" name="Text 5"/>
          <p:cNvSpPr/>
          <p:nvPr/>
        </p:nvSpPr>
        <p:spPr>
          <a:xfrm>
            <a:off x="10917317" y="4056102"/>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المستخدمين</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7641312" y="4524851"/>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مسؤولة عن تسجيل المستخدمين، المصادقة، والأذونات.</a:t>
            </a:r>
            <a:endParaRPr lang="en-US" sz="1550" dirty="0">
              <a:latin typeface="Times New Roman" panose="02020603050405020304" pitchFamily="18" charset="0"/>
              <a:cs typeface="Times New Roman" panose="02020603050405020304" pitchFamily="18" charset="0"/>
            </a:endParaRPr>
          </a:p>
        </p:txBody>
      </p:sp>
      <p:sp>
        <p:nvSpPr>
          <p:cNvPr id="9" name="Shape 7"/>
          <p:cNvSpPr/>
          <p:nvPr/>
        </p:nvSpPr>
        <p:spPr>
          <a:xfrm>
            <a:off x="707708" y="3224451"/>
            <a:ext cx="6506408" cy="1848803"/>
          </a:xfrm>
          <a:prstGeom prst="roundRect">
            <a:avLst>
              <a:gd name="adj" fmla="val 4594"/>
            </a:avLst>
          </a:prstGeom>
          <a:solidFill>
            <a:srgbClr val="FDFAF7"/>
          </a:solidFill>
          <a:ln w="22860">
            <a:solidFill>
              <a:srgbClr val="C6BDDA"/>
            </a:solidFill>
            <a:prstDash val="solid"/>
          </a:ln>
        </p:spPr>
      </p:sp>
      <p:sp>
        <p:nvSpPr>
          <p:cNvPr id="10" name="Shape 8"/>
          <p:cNvSpPr/>
          <p:nvPr/>
        </p:nvSpPr>
        <p:spPr>
          <a:xfrm>
            <a:off x="730568" y="3247311"/>
            <a:ext cx="6460688" cy="606623"/>
          </a:xfrm>
          <a:prstGeom prst="roundRect">
            <a:avLst>
              <a:gd name="adj" fmla="val 9478"/>
            </a:avLst>
          </a:prstGeom>
          <a:solidFill>
            <a:srgbClr val="E0D7F4"/>
          </a:solidFill>
          <a:ln/>
        </p:spPr>
      </p:sp>
      <p:sp>
        <p:nvSpPr>
          <p:cNvPr id="11" name="Text 9"/>
          <p:cNvSpPr/>
          <p:nvPr/>
        </p:nvSpPr>
        <p:spPr>
          <a:xfrm>
            <a:off x="3809286" y="3357205"/>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12" name="Text 10"/>
          <p:cNvSpPr/>
          <p:nvPr/>
        </p:nvSpPr>
        <p:spPr>
          <a:xfrm>
            <a:off x="4208740" y="4056102"/>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خرائط الطريق</a:t>
            </a:r>
            <a:endParaRPr lang="en-US" sz="2150" dirty="0">
              <a:latin typeface="Times New Roman" panose="02020603050405020304" pitchFamily="18" charset="0"/>
              <a:cs typeface="Times New Roman" panose="02020603050405020304" pitchFamily="18" charset="0"/>
            </a:endParaRPr>
          </a:p>
        </p:txBody>
      </p:sp>
      <p:sp>
        <p:nvSpPr>
          <p:cNvPr id="13" name="Text 11"/>
          <p:cNvSpPr/>
          <p:nvPr/>
        </p:nvSpPr>
        <p:spPr>
          <a:xfrm>
            <a:off x="932736" y="4524851"/>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تتولى إنشاء خرائط الطريق التعليمية، تحريرها، وتنظيمها.</a:t>
            </a:r>
            <a:endParaRPr lang="en-US" sz="1550" dirty="0">
              <a:latin typeface="Times New Roman" panose="02020603050405020304" pitchFamily="18" charset="0"/>
              <a:cs typeface="Times New Roman" panose="02020603050405020304" pitchFamily="18" charset="0"/>
            </a:endParaRPr>
          </a:p>
        </p:txBody>
      </p:sp>
      <p:sp>
        <p:nvSpPr>
          <p:cNvPr id="14" name="Shape 12"/>
          <p:cNvSpPr/>
          <p:nvPr/>
        </p:nvSpPr>
        <p:spPr>
          <a:xfrm>
            <a:off x="7416284" y="5275421"/>
            <a:ext cx="6506408" cy="1848803"/>
          </a:xfrm>
          <a:prstGeom prst="roundRect">
            <a:avLst>
              <a:gd name="adj" fmla="val 4594"/>
            </a:avLst>
          </a:prstGeom>
          <a:solidFill>
            <a:srgbClr val="FDFAF7"/>
          </a:solidFill>
          <a:ln w="22860">
            <a:solidFill>
              <a:srgbClr val="C6BDDA"/>
            </a:solidFill>
            <a:prstDash val="solid"/>
          </a:ln>
        </p:spPr>
      </p:sp>
      <p:sp>
        <p:nvSpPr>
          <p:cNvPr id="15" name="Shape 13"/>
          <p:cNvSpPr/>
          <p:nvPr/>
        </p:nvSpPr>
        <p:spPr>
          <a:xfrm>
            <a:off x="7439144" y="5298281"/>
            <a:ext cx="6460688" cy="606623"/>
          </a:xfrm>
          <a:prstGeom prst="roundRect">
            <a:avLst>
              <a:gd name="adj" fmla="val 9478"/>
            </a:avLst>
          </a:prstGeom>
          <a:solidFill>
            <a:srgbClr val="E0D7F4"/>
          </a:solidFill>
          <a:ln/>
        </p:spPr>
      </p:sp>
      <p:sp>
        <p:nvSpPr>
          <p:cNvPr id="16" name="Text 14"/>
          <p:cNvSpPr/>
          <p:nvPr/>
        </p:nvSpPr>
        <p:spPr>
          <a:xfrm>
            <a:off x="10517862" y="5408176"/>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7" name="Text 15"/>
          <p:cNvSpPr/>
          <p:nvPr/>
        </p:nvSpPr>
        <p:spPr>
          <a:xfrm>
            <a:off x="10917317" y="6107073"/>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الاختبارات</a:t>
            </a:r>
            <a:endParaRPr lang="en-US" sz="2150" dirty="0">
              <a:latin typeface="Times New Roman" panose="02020603050405020304" pitchFamily="18" charset="0"/>
              <a:cs typeface="Times New Roman" panose="02020603050405020304" pitchFamily="18" charset="0"/>
            </a:endParaRPr>
          </a:p>
        </p:txBody>
      </p:sp>
      <p:sp>
        <p:nvSpPr>
          <p:cNvPr id="18" name="Text 16"/>
          <p:cNvSpPr/>
          <p:nvPr/>
        </p:nvSpPr>
        <p:spPr>
          <a:xfrm>
            <a:off x="7641312" y="6575822"/>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تتعامل مع إنشاء الاختبارات، الأسئلة، وتقييم الإجابات.</a:t>
            </a:r>
            <a:endParaRPr lang="en-US" sz="1550" dirty="0">
              <a:latin typeface="Times New Roman" panose="02020603050405020304" pitchFamily="18" charset="0"/>
              <a:cs typeface="Times New Roman" panose="02020603050405020304" pitchFamily="18" charset="0"/>
            </a:endParaRPr>
          </a:p>
        </p:txBody>
      </p:sp>
      <p:sp>
        <p:nvSpPr>
          <p:cNvPr id="19" name="Shape 17"/>
          <p:cNvSpPr/>
          <p:nvPr/>
        </p:nvSpPr>
        <p:spPr>
          <a:xfrm>
            <a:off x="707708" y="5275421"/>
            <a:ext cx="6506408" cy="1848803"/>
          </a:xfrm>
          <a:prstGeom prst="roundRect">
            <a:avLst>
              <a:gd name="adj" fmla="val 4594"/>
            </a:avLst>
          </a:prstGeom>
          <a:solidFill>
            <a:srgbClr val="FDFAF7"/>
          </a:solidFill>
          <a:ln w="22860">
            <a:solidFill>
              <a:srgbClr val="C6BDDA"/>
            </a:solidFill>
            <a:prstDash val="solid"/>
          </a:ln>
        </p:spPr>
      </p:sp>
      <p:sp>
        <p:nvSpPr>
          <p:cNvPr id="20" name="Shape 18"/>
          <p:cNvSpPr/>
          <p:nvPr/>
        </p:nvSpPr>
        <p:spPr>
          <a:xfrm>
            <a:off x="730568" y="5298281"/>
            <a:ext cx="6460688" cy="606623"/>
          </a:xfrm>
          <a:prstGeom prst="roundRect">
            <a:avLst>
              <a:gd name="adj" fmla="val 9478"/>
            </a:avLst>
          </a:prstGeom>
          <a:solidFill>
            <a:srgbClr val="E0D7F4"/>
          </a:solidFill>
          <a:ln/>
        </p:spPr>
      </p:sp>
      <p:sp>
        <p:nvSpPr>
          <p:cNvPr id="21" name="Text 19"/>
          <p:cNvSpPr/>
          <p:nvPr/>
        </p:nvSpPr>
        <p:spPr>
          <a:xfrm>
            <a:off x="3809286" y="5408176"/>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2350" dirty="0">
              <a:latin typeface="Times New Roman" panose="02020603050405020304" pitchFamily="18" charset="0"/>
              <a:cs typeface="Times New Roman" panose="02020603050405020304" pitchFamily="18" charset="0"/>
            </a:endParaRPr>
          </a:p>
        </p:txBody>
      </p:sp>
      <p:sp>
        <p:nvSpPr>
          <p:cNvPr id="22" name="Text 20"/>
          <p:cNvSpPr/>
          <p:nvPr/>
        </p:nvSpPr>
        <p:spPr>
          <a:xfrm>
            <a:off x="4208740" y="6107073"/>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الملفات الشخصية</a:t>
            </a:r>
            <a:endParaRPr lang="en-US" sz="2150" dirty="0">
              <a:latin typeface="Times New Roman" panose="02020603050405020304" pitchFamily="18" charset="0"/>
              <a:cs typeface="Times New Roman" panose="02020603050405020304" pitchFamily="18" charset="0"/>
            </a:endParaRPr>
          </a:p>
        </p:txBody>
      </p:sp>
      <p:sp>
        <p:nvSpPr>
          <p:cNvPr id="23" name="Text 21"/>
          <p:cNvSpPr/>
          <p:nvPr/>
        </p:nvSpPr>
        <p:spPr>
          <a:xfrm>
            <a:off x="932736" y="6575822"/>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تدير بيانات الملف الشخصي للمستخدم، تقدم الإنجازات، والإحصائيات.</a:t>
            </a:r>
            <a:endParaRPr lang="en-US" sz="1550" dirty="0">
              <a:latin typeface="Times New Roman" panose="02020603050405020304" pitchFamily="18" charset="0"/>
              <a:cs typeface="Times New Roman" panose="02020603050405020304" pitchFamily="18" charset="0"/>
            </a:endParaRPr>
          </a:p>
        </p:txBody>
      </p:sp>
      <p:sp>
        <p:nvSpPr>
          <p:cNvPr id="24" name="Text 22"/>
          <p:cNvSpPr/>
          <p:nvPr/>
        </p:nvSpPr>
        <p:spPr>
          <a:xfrm>
            <a:off x="707708" y="7351633"/>
            <a:ext cx="13214985"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يتم عرض جميع هذه الوحدات من خلال بوابة API موحدة واحدة (</a:t>
            </a:r>
            <a:r>
              <a:rPr lang="en-US" sz="1550" b="1" dirty="0">
                <a:solidFill>
                  <a:srgbClr val="272525"/>
                </a:solidFill>
                <a:latin typeface="Times New Roman" panose="02020603050405020304" pitchFamily="18" charset="0"/>
                <a:ea typeface="Inter" pitchFamily="34" charset="-122"/>
                <a:cs typeface="Times New Roman" panose="02020603050405020304" pitchFamily="18" charset="0"/>
              </a:rPr>
              <a:t>SkillCraft.Api</a:t>
            </a: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 لتبسيط الوصول.</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70602" y="1356122"/>
            <a:ext cx="8066008" cy="779621"/>
          </a:xfrm>
          <a:prstGeom prst="rect">
            <a:avLst/>
          </a:prstGeom>
          <a:noFill/>
          <a:ln/>
        </p:spPr>
        <p:txBody>
          <a:bodyPr wrap="non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تشريح الوحدة: بنية ثلاثية الطبقات</a:t>
            </a:r>
            <a:endParaRPr lang="en-US" sz="4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89371"/>
            <a:ext cx="130428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لضمان فصل واضح للمخاوف والحفاظ على بنية منظمة، تتبع كل وحدة داخل الواجهة الخلفية بنية صارمة ثلاثية الطبقات.</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9602391" y="3887867"/>
            <a:ext cx="4234220" cy="226814"/>
          </a:xfrm>
          <a:prstGeom prst="roundRect">
            <a:avLst>
              <a:gd name="adj" fmla="val 42003"/>
            </a:avLst>
          </a:prstGeom>
          <a:solidFill>
            <a:srgbClr val="E0D7F4"/>
          </a:solidFill>
          <a:ln w="7620">
            <a:solidFill>
              <a:srgbClr val="C6BDDA"/>
            </a:solidFill>
            <a:prstDash val="solid"/>
          </a:ln>
        </p:spPr>
      </p:sp>
      <p:sp>
        <p:nvSpPr>
          <p:cNvPr id="5" name="Text 3"/>
          <p:cNvSpPr/>
          <p:nvPr/>
        </p:nvSpPr>
        <p:spPr>
          <a:xfrm>
            <a:off x="10490954" y="4341495"/>
            <a:ext cx="3118842"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API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المتحكمات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6" name="Text 4"/>
          <p:cNvSpPr/>
          <p:nvPr/>
        </p:nvSpPr>
        <p:spPr>
          <a:xfrm>
            <a:off x="9829205" y="4867513"/>
            <a:ext cx="3780592"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نقطة الدخول الرئيسية، تعالج طلبات HTTP وتنسق الاستجابات. هنا يتم تحويل البيانات الأولية إلى استجابات منظمة.</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5198150" y="3547586"/>
            <a:ext cx="4234220" cy="226814"/>
          </a:xfrm>
          <a:prstGeom prst="roundRect">
            <a:avLst>
              <a:gd name="adj" fmla="val 42003"/>
            </a:avLst>
          </a:prstGeom>
          <a:solidFill>
            <a:srgbClr val="E0D7F4"/>
          </a:solidFill>
          <a:ln w="7620">
            <a:solidFill>
              <a:srgbClr val="C6BDDA"/>
            </a:solidFill>
            <a:prstDash val="solid"/>
          </a:ln>
        </p:spPr>
      </p:sp>
      <p:sp>
        <p:nvSpPr>
          <p:cNvPr id="8" name="Text 6"/>
          <p:cNvSpPr/>
          <p:nvPr/>
        </p:nvSpPr>
        <p:spPr>
          <a:xfrm>
            <a:off x="5433298" y="4001214"/>
            <a:ext cx="3772257"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منطق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الأعمال</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الخدمات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9" name="Text 7"/>
          <p:cNvSpPr/>
          <p:nvPr/>
        </p:nvSpPr>
        <p:spPr>
          <a:xfrm>
            <a:off x="5424964" y="4527233"/>
            <a:ext cx="3780592"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تحتوي على منطق التطبيق الأساسي، بما في ذلك القواعد التجارية، العمليات، والتنسيق بين المكونات المختلفة.</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93909" y="3207425"/>
            <a:ext cx="4234220" cy="226814"/>
          </a:xfrm>
          <a:prstGeom prst="roundRect">
            <a:avLst>
              <a:gd name="adj" fmla="val 42003"/>
            </a:avLst>
          </a:prstGeom>
          <a:solidFill>
            <a:srgbClr val="E0D7F4"/>
          </a:solidFill>
          <a:ln w="7620">
            <a:solidFill>
              <a:srgbClr val="C6BDDA"/>
            </a:solidFill>
            <a:prstDash val="solid"/>
          </a:ln>
        </p:spPr>
      </p:sp>
      <p:sp>
        <p:nvSpPr>
          <p:cNvPr id="11" name="Text 9"/>
          <p:cNvSpPr/>
          <p:nvPr/>
        </p:nvSpPr>
        <p:spPr>
          <a:xfrm>
            <a:off x="1020723" y="3661053"/>
            <a:ext cx="3780592" cy="779859"/>
          </a:xfrm>
          <a:prstGeom prst="rect">
            <a:avLst/>
          </a:prstGeom>
          <a:noFill/>
          <a:ln/>
        </p:spPr>
        <p:txBody>
          <a:bodyPr wrap="squar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الوصول</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للبيانات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المستودعات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12" name="Text 10"/>
          <p:cNvSpPr/>
          <p:nvPr/>
        </p:nvSpPr>
        <p:spPr>
          <a:xfrm>
            <a:off x="1020723" y="4577001"/>
            <a:ext cx="3780592"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تتفاعل مع قواعد البيانات، وتوفر واجهة مجردة لتخزين واسترداد البيانات، مما يفصل منطق الأعمال عن تفاصيل قاعدة البيانات.</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793790" y="6510576"/>
            <a:ext cx="130428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يضمن هذا الفصل أن تكون كل طبقة مسؤولة عن مجموعة محددة من المهام، مما يسهل الصيانة، الاختبار، والتوسع.</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4513"/>
            <a:ext cx="75564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استراتيجية قواعد البيانات: النهج الهجين</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2763917"/>
            <a:ext cx="755642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لتحقيق أقصى استفادة من مزايا كل تقنية، استخدمنا نهج قاعدة بيانات هجين لـ SkillCraft، مع اختيار الأداة الأفضل لكل غرض.</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93790" y="3971687"/>
            <a:ext cx="3501509" cy="46767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SQL Server</a:t>
            </a:r>
            <a:endParaRPr lang="en-US" sz="2900" dirty="0">
              <a:latin typeface="Times New Roman" panose="02020603050405020304" pitchFamily="18" charset="0"/>
              <a:cs typeface="Times New Roman" panose="02020603050405020304" pitchFamily="18" charset="0"/>
            </a:endParaRPr>
          </a:p>
        </p:txBody>
      </p:sp>
      <p:sp>
        <p:nvSpPr>
          <p:cNvPr id="6" name="Text 3"/>
          <p:cNvSpPr/>
          <p:nvPr/>
        </p:nvSpPr>
        <p:spPr>
          <a:xfrm>
            <a:off x="793790" y="4666178"/>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الاستخدام:</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لوحدة إدارة المستخدمين.</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793790" y="5471279"/>
            <a:ext cx="3501509"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السبب:</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بيانات المستخدم والأدوار علائقية للغاية، منظمة، وتتطلب اتساقًا قويًا .</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4856321" y="3971687"/>
            <a:ext cx="3501509" cy="46767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MongoDB</a:t>
            </a:r>
            <a:endParaRPr lang="en-US" sz="2900" dirty="0">
              <a:latin typeface="Times New Roman" panose="02020603050405020304" pitchFamily="18" charset="0"/>
              <a:cs typeface="Times New Roman" panose="02020603050405020304" pitchFamily="18" charset="0"/>
            </a:endParaRPr>
          </a:p>
        </p:txBody>
      </p:sp>
      <p:sp>
        <p:nvSpPr>
          <p:cNvPr id="9" name="Text 6"/>
          <p:cNvSpPr/>
          <p:nvPr/>
        </p:nvSpPr>
        <p:spPr>
          <a:xfrm>
            <a:off x="4856321" y="4666178"/>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الاستخدام:</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لوحدات خرائط الطريق، الاختبارات، والملفات الشخصية.</a:t>
            </a:r>
            <a:endParaRPr lang="en-US" sz="1750" dirty="0">
              <a:latin typeface="Times New Roman" panose="02020603050405020304" pitchFamily="18" charset="0"/>
              <a:cs typeface="Times New Roman" panose="02020603050405020304" pitchFamily="18" charset="0"/>
            </a:endParaRPr>
          </a:p>
        </p:txBody>
      </p:sp>
      <p:sp>
        <p:nvSpPr>
          <p:cNvPr id="10" name="Text 7"/>
          <p:cNvSpPr/>
          <p:nvPr/>
        </p:nvSpPr>
        <p:spPr>
          <a:xfrm>
            <a:off x="4856321" y="5471279"/>
            <a:ext cx="3501509" cy="1814513"/>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السبب:</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هذه البيانات هرمية (خرائط الطريق تحتوي على مراحل، والتي تحتوي على خطوات)، مرنة في المخطط، وتحتاج إلى قابلية التوسع بسهولة.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503878" y="687705"/>
            <a:ext cx="12408337" cy="705445"/>
          </a:xfrm>
          <a:prstGeom prst="rect">
            <a:avLst/>
          </a:prstGeom>
          <a:noFill/>
          <a:ln/>
        </p:spPr>
        <p:txBody>
          <a:bodyPr wrap="none" lIns="0" tIns="0" rIns="0" bIns="0" rtlCol="0" anchor="t"/>
          <a:lstStyle/>
          <a:p>
            <a:pPr marL="0" indent="0" algn="r" rtl="1">
              <a:lnSpc>
                <a:spcPts val="5550"/>
              </a:lnSpc>
              <a:buNone/>
            </a:pPr>
            <a:r>
              <a:rPr lang="en-US" sz="4400" b="1" dirty="0">
                <a:solidFill>
                  <a:srgbClr val="F95F88"/>
                </a:solidFill>
                <a:latin typeface="Times New Roman" panose="02020603050405020304" pitchFamily="18" charset="0"/>
                <a:ea typeface="Petrona Bold" pitchFamily="34" charset="-122"/>
                <a:cs typeface="Times New Roman" panose="02020603050405020304" pitchFamily="18" charset="0"/>
              </a:rPr>
              <a:t>بنية الواجهة الأمامية: تطبيق React أحادي الصفحة (SPA)</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18185" y="1803559"/>
            <a:ext cx="13194030" cy="328374"/>
          </a:xfrm>
          <a:prstGeom prst="rect">
            <a:avLst/>
          </a:prstGeom>
          <a:noFill/>
          <a:ln/>
        </p:spPr>
        <p:txBody>
          <a:bodyPr wrap="non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الواجهة الأمامية لـ SkillCraft مبنية على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لتقديم تجربة مستخدم ديناميكية وتفاعلية.</a:t>
            </a:r>
            <a:endParaRPr lang="en-US" sz="16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3296543" y="2362795"/>
            <a:ext cx="615672" cy="615672"/>
          </a:xfrm>
          <a:prstGeom prst="rect">
            <a:avLst/>
          </a:prstGeom>
        </p:spPr>
      </p:pic>
      <p:sp>
        <p:nvSpPr>
          <p:cNvPr id="5" name="Text 2"/>
          <p:cNvSpPr/>
          <p:nvPr/>
        </p:nvSpPr>
        <p:spPr>
          <a:xfrm>
            <a:off x="11090434"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إطار العمل</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9685258" y="3710702"/>
            <a:ext cx="4226957" cy="656749"/>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مبني بـ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لهيكل المكونات وتقديم فعال، مما يضمن أداءً سريعًا ومرونة في التطوير.</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8813125" y="2362795"/>
            <a:ext cx="615672" cy="615672"/>
          </a:xfrm>
          <a:prstGeom prst="rect">
            <a:avLst/>
          </a:prstGeom>
        </p:spPr>
      </p:pic>
      <p:sp>
        <p:nvSpPr>
          <p:cNvPr id="8" name="Text 4"/>
          <p:cNvSpPr/>
          <p:nvPr/>
        </p:nvSpPr>
        <p:spPr>
          <a:xfrm>
            <a:off x="6607016"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التوجيه</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5201722" y="371070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يستخدم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 Router</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للتنقل من جانب العميل، مما يوفر تجربة مستخدم سلسة بدون إعادة تحميل كامل للصفحة.</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4329589" y="2362795"/>
            <a:ext cx="615672" cy="615672"/>
          </a:xfrm>
          <a:prstGeom prst="rect">
            <a:avLst/>
          </a:prstGeom>
        </p:spPr>
      </p:pic>
      <p:sp>
        <p:nvSpPr>
          <p:cNvPr id="11" name="Text 6"/>
          <p:cNvSpPr/>
          <p:nvPr/>
        </p:nvSpPr>
        <p:spPr>
          <a:xfrm>
            <a:off x="2123480"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الحالة</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718185" y="3710702"/>
            <a:ext cx="4227076" cy="656749"/>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يتم استخدام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 Context API</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للحالة العامة، وخاصة لإدارة حالة مصادقة المستخدم عبر التطبيق.</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8813125" y="5208865"/>
            <a:ext cx="615672" cy="615672"/>
          </a:xfrm>
          <a:prstGeom prst="rect">
            <a:avLst/>
          </a:prstGeom>
        </p:spPr>
      </p:pic>
      <p:sp>
        <p:nvSpPr>
          <p:cNvPr id="14" name="Text 8"/>
          <p:cNvSpPr/>
          <p:nvPr/>
        </p:nvSpPr>
        <p:spPr>
          <a:xfrm>
            <a:off x="6607016" y="608099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اتصال API</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5201722" y="655677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يتم التعامل مع اتصالات API بواسطة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Axios</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مع مُعترضات (interceptors) لإرفاق رموز JWT تلقائيًا بالطلبات المصادق عليها.</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4329589" y="5208865"/>
            <a:ext cx="615672" cy="615672"/>
          </a:xfrm>
          <a:prstGeom prst="rect">
            <a:avLst/>
          </a:prstGeom>
        </p:spPr>
      </p:pic>
      <p:sp>
        <p:nvSpPr>
          <p:cNvPr id="17" name="Text 10"/>
          <p:cNvSpPr/>
          <p:nvPr/>
        </p:nvSpPr>
        <p:spPr>
          <a:xfrm>
            <a:off x="2123480" y="608099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التصميم</a:t>
            </a:r>
            <a:endParaRPr lang="en-US" sz="2200" dirty="0">
              <a:latin typeface="Times New Roman" panose="02020603050405020304" pitchFamily="18" charset="0"/>
              <a:cs typeface="Times New Roman" panose="02020603050405020304" pitchFamily="18" charset="0"/>
            </a:endParaRPr>
          </a:p>
        </p:txBody>
      </p:sp>
      <p:sp>
        <p:nvSpPr>
          <p:cNvPr id="18" name="Text 11"/>
          <p:cNvSpPr/>
          <p:nvPr/>
        </p:nvSpPr>
        <p:spPr>
          <a:xfrm>
            <a:off x="718185" y="655677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يعتمد على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Bootstrap 5</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للشبكة والمكونات الأساسية، مع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SASS</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مخصص للتصميمات الفريدة التي تمنح SkillCraft مظهره المميز.</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74330" y="359807"/>
            <a:ext cx="6198156" cy="449699"/>
          </a:xfrm>
          <a:prstGeom prst="rect">
            <a:avLst/>
          </a:prstGeom>
          <a:noFill/>
          <a:ln/>
        </p:spPr>
        <p:txBody>
          <a:bodyPr wrap="none" lIns="0" tIns="0" rIns="0" bIns="0" rtlCol="0" anchor="t"/>
          <a:lstStyle/>
          <a:p>
            <a:pPr marL="0" indent="0" algn="r" rtl="1">
              <a:lnSpc>
                <a:spcPts val="3500"/>
              </a:lnSpc>
              <a:buNone/>
            </a:pPr>
            <a:r>
              <a:rPr lang="en-US" sz="3600" b="1" dirty="0">
                <a:solidFill>
                  <a:srgbClr val="F95F88"/>
                </a:solidFill>
                <a:latin typeface="Times New Roman" panose="02020603050405020304" pitchFamily="18" charset="0"/>
                <a:ea typeface="Petrona Bold" pitchFamily="34" charset="-122"/>
                <a:cs typeface="Times New Roman" panose="02020603050405020304" pitchFamily="18" charset="0"/>
              </a:rPr>
              <a:t>ميزة مميزة: توليد المحتوى بالذكاء الاصطناعي</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457913" y="888206"/>
            <a:ext cx="13714571" cy="209312"/>
          </a:xfrm>
          <a:prstGeom prst="rect">
            <a:avLst/>
          </a:prstGeom>
          <a:noFill/>
          <a:ln/>
        </p:spPr>
        <p:txBody>
          <a:bodyPr wrap="none" lIns="0" tIns="0" rIns="0" bIns="0" rtlCol="0" anchor="t"/>
          <a:lstStyle/>
          <a:p>
            <a:pPr marL="0" indent="0" algn="r" rtl="1">
              <a:lnSpc>
                <a:spcPts val="1600"/>
              </a:lnSpc>
              <a:buNone/>
            </a:pP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إحدى الميزات الأكثر ابتكارًا في SkillCraft هي </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التكامل</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مع</a:t>
            </a:r>
            <a:r>
              <a:rPr lang="en-US" sz="1100" b="1" dirty="0" err="1">
                <a:solidFill>
                  <a:srgbClr val="272525"/>
                </a:solidFill>
                <a:latin typeface="Times New Roman" panose="02020603050405020304" pitchFamily="18" charset="0"/>
                <a:ea typeface="Inter" pitchFamily="34" charset="-122"/>
                <a:cs typeface="Times New Roman" panose="02020603050405020304" pitchFamily="18" charset="0"/>
              </a:rPr>
              <a:t>Google's</a:t>
            </a:r>
            <a:r>
              <a:rPr lang="en-US" sz="1100" b="1" dirty="0">
                <a:solidFill>
                  <a:srgbClr val="272525"/>
                </a:solidFill>
                <a:latin typeface="Times New Roman" panose="02020603050405020304" pitchFamily="18" charset="0"/>
                <a:ea typeface="Inter" pitchFamily="34" charset="-122"/>
                <a:cs typeface="Times New Roman" panose="02020603050405020304" pitchFamily="18" charset="0"/>
              </a:rPr>
              <a:t> Gemini AI</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a:t>
            </a:r>
            <a:r>
              <a:rPr lang="ar-SY" sz="1100" dirty="0">
                <a:solidFill>
                  <a:srgbClr val="272525"/>
                </a:solidFill>
                <a:latin typeface="Times New Roman" panose="02020603050405020304" pitchFamily="18" charset="0"/>
                <a:ea typeface="Inter" pitchFamily="34" charset="-122"/>
                <a:cs typeface="Times New Roman" panose="02020603050405020304" pitchFamily="18" charset="0"/>
              </a:rPr>
              <a:t> ل</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توليد</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المحتوى ديناميكيًا، مما يفتح آفاقًا جديدة للتعلم المخصص.</a:t>
            </a:r>
            <a:endParaRPr lang="en-US" sz="1100" dirty="0">
              <a:latin typeface="Times New Roman" panose="02020603050405020304" pitchFamily="18" charset="0"/>
              <a:cs typeface="Times New Roman" panose="02020603050405020304" pitchFamily="18" charset="0"/>
            </a:endParaRPr>
          </a:p>
        </p:txBody>
      </p:sp>
      <p:sp>
        <p:nvSpPr>
          <p:cNvPr id="4" name="Text 2"/>
          <p:cNvSpPr/>
          <p:nvPr/>
        </p:nvSpPr>
        <p:spPr>
          <a:xfrm>
            <a:off x="4120158" y="1375410"/>
            <a:ext cx="3035498" cy="269796"/>
          </a:xfrm>
          <a:prstGeom prst="rect">
            <a:avLst/>
          </a:prstGeom>
          <a:noFill/>
          <a:ln/>
        </p:spPr>
        <p:txBody>
          <a:bodyPr wrap="none" lIns="0" tIns="0" rIns="0" bIns="0" rtlCol="0" anchor="t"/>
          <a:lstStyle/>
          <a:p>
            <a:pPr marL="0" indent="0" algn="r" rtl="1">
              <a:lnSpc>
                <a:spcPts val="21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توليد خرائط طريق بالذكاء الاصطناعي</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457914" y="1645206"/>
            <a:ext cx="6697742" cy="522922"/>
          </a:xfrm>
          <a:prstGeom prst="rect">
            <a:avLst/>
          </a:prstGeom>
          <a:noFill/>
          <a:ln/>
        </p:spPr>
        <p:txBody>
          <a:bodyPr wrap="none" lIns="0" tIns="0" rIns="0" bIns="0" rtlCol="0" anchor="t"/>
          <a:lstStyle/>
          <a:p>
            <a:pPr marL="0" indent="0" algn="r" rtl="1">
              <a:lnSpc>
                <a:spcPts val="160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يقوم المستخدم بتوفير موضوع، ويقوم النظام بتوليد مسار تعليمي كامل يتضمن معالم وخطوات مفصلة.</a:t>
            </a:r>
            <a:endParaRPr lang="en-US" sz="14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457914" y="2315289"/>
            <a:ext cx="6697742" cy="6697742"/>
          </a:xfrm>
          <a:prstGeom prst="rect">
            <a:avLst/>
          </a:prstGeom>
        </p:spPr>
      </p:pic>
      <p:sp>
        <p:nvSpPr>
          <p:cNvPr id="7" name="Text 4"/>
          <p:cNvSpPr/>
          <p:nvPr/>
        </p:nvSpPr>
        <p:spPr>
          <a:xfrm>
            <a:off x="11423094" y="1375410"/>
            <a:ext cx="2757011" cy="269796"/>
          </a:xfrm>
          <a:prstGeom prst="rect">
            <a:avLst/>
          </a:prstGeom>
          <a:noFill/>
          <a:ln/>
        </p:spPr>
        <p:txBody>
          <a:bodyPr wrap="none" lIns="0" tIns="0" rIns="0" bIns="0" rtlCol="0" anchor="t"/>
          <a:lstStyle/>
          <a:p>
            <a:pPr marL="0" indent="0" algn="r" rtl="1">
              <a:lnSpc>
                <a:spcPts val="2100"/>
              </a:lnSpc>
              <a:buNone/>
            </a:pPr>
            <a:r>
              <a:rPr lang="en-US" sz="2000" b="1" dirty="0">
                <a:solidFill>
                  <a:srgbClr val="F95F88"/>
                </a:solidFill>
                <a:latin typeface="Times New Roman" panose="02020603050405020304" pitchFamily="18" charset="0"/>
                <a:ea typeface="Petrona Bold" pitchFamily="34" charset="-122"/>
                <a:cs typeface="Times New Roman" panose="02020603050405020304" pitchFamily="18" charset="0"/>
              </a:rPr>
              <a:t>توليد اختبارات بالذكاء الاصطناعي</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396480" y="1688188"/>
            <a:ext cx="6783626" cy="522922"/>
          </a:xfrm>
          <a:prstGeom prst="rect">
            <a:avLst/>
          </a:prstGeom>
          <a:noFill/>
          <a:ln/>
        </p:spPr>
        <p:txBody>
          <a:bodyPr wrap="none" lIns="0" tIns="0" rIns="0" bIns="0" rtlCol="0" anchor="t"/>
          <a:lstStyle/>
          <a:p>
            <a:pPr marL="0" indent="0" algn="r" rtl="1">
              <a:lnSpc>
                <a:spcPts val="160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يقوم المستخدم باختيار موضوع، ويقوم النظام بتوليد أسئلة اختبار ذات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صلة</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خيارات</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متعددة وصح/</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خطأ</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a:t>
            </a:r>
            <a:br>
              <a:rPr lang="en-US" sz="1400" dirty="0">
                <a:solidFill>
                  <a:srgbClr val="272525"/>
                </a:solidFill>
                <a:latin typeface="Times New Roman" panose="02020603050405020304" pitchFamily="18" charset="0"/>
                <a:ea typeface="Inter" pitchFamily="34" charset="-122"/>
                <a:cs typeface="Times New Roman" panose="02020603050405020304" pitchFamily="18" charset="0"/>
              </a:rPr>
            </a:b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مما يوفر تقييمًا فوريًا.</a:t>
            </a:r>
            <a:endParaRPr lang="en-US" sz="14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7482364" y="2315289"/>
            <a:ext cx="6697742" cy="6697742"/>
          </a:xfrm>
          <a:prstGeom prst="rect">
            <a:avLst/>
          </a:prstGeom>
        </p:spPr>
      </p:pic>
      <p:sp>
        <p:nvSpPr>
          <p:cNvPr id="10" name="Text 6"/>
          <p:cNvSpPr/>
          <p:nvPr/>
        </p:nvSpPr>
        <p:spPr>
          <a:xfrm>
            <a:off x="457914" y="9307354"/>
            <a:ext cx="13714571" cy="209312"/>
          </a:xfrm>
          <a:prstGeom prst="rect">
            <a:avLst/>
          </a:prstGeom>
          <a:noFill/>
          <a:ln/>
        </p:spPr>
        <p:txBody>
          <a:bodyPr wrap="none" lIns="0" tIns="0" rIns="0" bIns="0" rtlCol="0" anchor="t"/>
          <a:lstStyle/>
          <a:p>
            <a:pPr marL="0" indent="0" algn="r" rtl="1">
              <a:lnSpc>
                <a:spcPts val="1600"/>
              </a:lnSpc>
              <a:buNone/>
            </a:pP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هذا التكامل يسلط الضوء على استخدام أنماط التصميم المتقدمة لضمان المرونة وقابلية التوسع.</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64087" y="620792"/>
            <a:ext cx="12576096" cy="776049"/>
          </a:xfrm>
          <a:prstGeom prst="rect">
            <a:avLst/>
          </a:prstGeom>
          <a:noFill/>
          <a:ln/>
        </p:spPr>
        <p:txBody>
          <a:bodyPr wrap="none" lIns="0" tIns="0" rIns="0" bIns="0" rtlCol="0" anchor="t"/>
          <a:lstStyle/>
          <a:p>
            <a:pPr marL="0" indent="0" algn="r" rtl="1">
              <a:lnSpc>
                <a:spcPts val="6100"/>
              </a:lnSpc>
              <a:buNone/>
            </a:pP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أنماط التصميم الرئيسية قيد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التنفيذ</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الواجهة</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الخلفية</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4850" dirty="0">
              <a:latin typeface="Times New Roman" panose="02020603050405020304" pitchFamily="18" charset="0"/>
              <a:cs typeface="Times New Roman" panose="02020603050405020304" pitchFamily="18" charset="0"/>
            </a:endParaRPr>
          </a:p>
        </p:txBody>
      </p:sp>
      <p:sp>
        <p:nvSpPr>
          <p:cNvPr id="3" name="Text 1"/>
          <p:cNvSpPr/>
          <p:nvPr/>
        </p:nvSpPr>
        <p:spPr>
          <a:xfrm>
            <a:off x="790218" y="1848326"/>
            <a:ext cx="13049964" cy="361117"/>
          </a:xfrm>
          <a:prstGeom prst="rect">
            <a:avLst/>
          </a:prstGeom>
          <a:noFill/>
          <a:ln/>
        </p:spPr>
        <p:txBody>
          <a:bodyPr wrap="non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نستخدم مجموعة من أنماط التصميم لضمان بنية قوية، قابلة للصيانة، وقابلة للتوسع في الواجهة الخلفية لـ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SkillCraft</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74978" y="2463403"/>
            <a:ext cx="13049964" cy="5146715"/>
          </a:xfrm>
          <a:prstGeom prst="roundRect">
            <a:avLst>
              <a:gd name="adj" fmla="val 1843"/>
            </a:avLst>
          </a:prstGeom>
          <a:noFill/>
          <a:ln w="7620">
            <a:solidFill>
              <a:srgbClr val="000000">
                <a:alpha val="8000"/>
              </a:srgbClr>
            </a:solidFill>
            <a:prstDash val="solid"/>
          </a:ln>
        </p:spPr>
      </p:sp>
      <p:sp>
        <p:nvSpPr>
          <p:cNvPr id="5" name="Shape 3"/>
          <p:cNvSpPr/>
          <p:nvPr/>
        </p:nvSpPr>
        <p:spPr>
          <a:xfrm>
            <a:off x="797838" y="2471023"/>
            <a:ext cx="13034724" cy="1008221"/>
          </a:xfrm>
          <a:prstGeom prst="rect">
            <a:avLst/>
          </a:prstGeom>
          <a:solidFill>
            <a:srgbClr val="FFFFFF">
              <a:alpha val="4000"/>
            </a:srgbClr>
          </a:solidFill>
          <a:ln/>
        </p:spPr>
      </p:sp>
      <p:sp>
        <p:nvSpPr>
          <p:cNvPr id="6" name="Text 4"/>
          <p:cNvSpPr/>
          <p:nvPr/>
        </p:nvSpPr>
        <p:spPr>
          <a:xfrm>
            <a:off x="1023580" y="2614017"/>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المستودع (Repository) ووحدة العمل (Unit of Work)</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544752" y="2614017"/>
            <a:ext cx="6062067" cy="722233"/>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تجريد الوصول إلى البيانات وضمان سلامة المعاملات، مما يسهل تبديل مصادر البيانات.</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97838" y="3479244"/>
            <a:ext cx="13034724" cy="1730454"/>
          </a:xfrm>
          <a:prstGeom prst="rect">
            <a:avLst/>
          </a:prstGeom>
          <a:solidFill>
            <a:srgbClr val="000000">
              <a:alpha val="4000"/>
            </a:srgbClr>
          </a:solidFill>
          <a:ln/>
        </p:spPr>
      </p:sp>
      <p:sp>
        <p:nvSpPr>
          <p:cNvPr id="9" name="Text 7"/>
          <p:cNvSpPr/>
          <p:nvPr/>
        </p:nvSpPr>
        <p:spPr>
          <a:xfrm>
            <a:off x="1023580" y="3622238"/>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المحول (Adapter Pattern)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7544752" y="3622238"/>
            <a:ext cx="6062067" cy="1444466"/>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تم إنشاء صف GeminiAiAdapter الذي يطبق هذا النمط. داخلياً، يقوم هذا الصف بترجمة استدعاء دالة GenerateRoadmapAsync إلى طلب HTTP متوافق مع Gemini AI، ثم يقوم بتحويل استجابة Gemini إلى كائن AiGeneratedRoadmap الذي يفهمه نظامنا.</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797838" y="5209699"/>
            <a:ext cx="13034724" cy="1015841"/>
          </a:xfrm>
          <a:prstGeom prst="rect">
            <a:avLst/>
          </a:prstGeom>
          <a:solidFill>
            <a:srgbClr val="FFFFFF">
              <a:alpha val="4000"/>
            </a:srgbClr>
          </a:solidFill>
          <a:ln/>
        </p:spPr>
      </p:sp>
      <p:sp>
        <p:nvSpPr>
          <p:cNvPr id="12" name="Text 10"/>
          <p:cNvSpPr/>
          <p:nvPr/>
        </p:nvSpPr>
        <p:spPr>
          <a:xfrm>
            <a:off x="1023580" y="5352693"/>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الاستراتيجية (Strategy Pattern)</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7544752" y="5352693"/>
            <a:ext cx="6062067" cy="729853"/>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يسمح بالتبديل بين خوارزميات إنشاء المحتوى المختلفة. لدينا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AiCreationStrategy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و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ManualCreationStrategy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790218" y="6304657"/>
            <a:ext cx="13034724" cy="1376958"/>
          </a:xfrm>
          <a:prstGeom prst="rect">
            <a:avLst/>
          </a:prstGeom>
          <a:solidFill>
            <a:srgbClr val="000000">
              <a:alpha val="4000"/>
            </a:srgbClr>
          </a:solidFill>
          <a:ln/>
        </p:spPr>
      </p:sp>
      <p:sp>
        <p:nvSpPr>
          <p:cNvPr id="15" name="Text 13"/>
          <p:cNvSpPr/>
          <p:nvPr/>
        </p:nvSpPr>
        <p:spPr>
          <a:xfrm>
            <a:off x="1023580" y="6368534"/>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المصنع (Factory Pattern)</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7544752" y="6368534"/>
            <a:ext cx="6062067" cy="109097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يبسط إنشاء الاستراتيجية المطلوبة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StrategyFactory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بناءً على إدخال المستخدم (على سبيل المثال، ما إذا تم تحديد مربع اختيار "توليد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بالذكاء</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الاصطناعي</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862</Words>
  <Application>Microsoft Office PowerPoint</Application>
  <PresentationFormat>Custom</PresentationFormat>
  <Paragraphs>86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Ammar Samrah</cp:lastModifiedBy>
  <cp:revision>3</cp:revision>
  <dcterms:created xsi:type="dcterms:W3CDTF">2025-08-02T18:36:22Z</dcterms:created>
  <dcterms:modified xsi:type="dcterms:W3CDTF">2025-08-02T18:54:04Z</dcterms:modified>
</cp:coreProperties>
</file>